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sldIdLst>
    <p:sldId id="262" r:id="rId2"/>
    <p:sldId id="268" r:id="rId3"/>
    <p:sldId id="308" r:id="rId4"/>
    <p:sldId id="275" r:id="rId5"/>
    <p:sldId id="281" r:id="rId6"/>
    <p:sldId id="283" r:id="rId7"/>
    <p:sldId id="288" r:id="rId8"/>
    <p:sldId id="287" r:id="rId9"/>
    <p:sldId id="309" r:id="rId10"/>
    <p:sldId id="289" r:id="rId11"/>
    <p:sldId id="301" r:id="rId12"/>
    <p:sldId id="278" r:id="rId13"/>
    <p:sldId id="294" r:id="rId14"/>
    <p:sldId id="307" r:id="rId15"/>
    <p:sldId id="300" r:id="rId16"/>
    <p:sldId id="305" r:id="rId17"/>
    <p:sldId id="306" r:id="rId18"/>
    <p:sldId id="318" r:id="rId19"/>
    <p:sldId id="302" r:id="rId20"/>
    <p:sldId id="304" r:id="rId21"/>
    <p:sldId id="311" r:id="rId22"/>
    <p:sldId id="319" r:id="rId23"/>
    <p:sldId id="310" r:id="rId24"/>
    <p:sldId id="317" r:id="rId25"/>
    <p:sldId id="321" r:id="rId26"/>
    <p:sldId id="322" r:id="rId27"/>
    <p:sldId id="323" r:id="rId28"/>
    <p:sldId id="324" r:id="rId29"/>
    <p:sldId id="325" r:id="rId30"/>
    <p:sldId id="312" r:id="rId31"/>
    <p:sldId id="314" r:id="rId32"/>
    <p:sldId id="316" r:id="rId33"/>
    <p:sldId id="273" r:id="rId34"/>
  </p:sldIdLst>
  <p:sldSz cx="9906000" cy="6858000" type="A4"/>
  <p:notesSz cx="6858000" cy="9144000"/>
  <p:embeddedFontLst>
    <p:embeddedFont>
      <p:font typeface="HY헤드라인M" panose="02030600000101010101" pitchFamily="18" charset="-127"/>
      <p:regular r:id="rId36"/>
    </p:embeddedFont>
    <p:embeddedFont>
      <p:font typeface="Vladimir Script" panose="03050402040407070305" pitchFamily="66" charset="0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휴먼둥근헤드라인" panose="02030504000101010101" pitchFamily="18" charset="-127"/>
      <p:regular r:id="rId40"/>
    </p:embeddedFont>
    <p:embeddedFont>
      <p:font typeface="휴먼매직체" panose="02030504000101010101" pitchFamily="18" charset="-127"/>
      <p:regular r:id="rId41"/>
    </p:embeddedFont>
    <p:embeddedFont>
      <p:font typeface="휴먼아미체" panose="02030504000101010101" pitchFamily="18" charset="-127"/>
      <p:regular r:id="rId42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D1"/>
    <a:srgbClr val="4F6A81"/>
    <a:srgbClr val="000000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87421" autoAdjust="0"/>
  </p:normalViewPr>
  <p:slideViewPr>
    <p:cSldViewPr>
      <p:cViewPr varScale="1">
        <p:scale>
          <a:sx n="75" d="100"/>
          <a:sy n="75" d="100"/>
        </p:scale>
        <p:origin x="1483" y="4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저희의 컨텐츠 추천 알고리즘에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동영상을 추천해줄 때 단순히 사용자의 화장품을 많이 포함하고 있다고 해서 우선적으로 추천되는 것이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아닙니다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메이크업에 있어서 가장 중요한 화장품은 색조화장품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생각합니다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화장품은 상대적으로 비중이 낮습니다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색조화장품에 대해 더 높은 가중치를 주어 추천 순위가 올라가도록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사용자가 중요시하는 화장품 종류를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조사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맞는 동영상을 추천해줄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 화장이 중요하다고 응답한 사용자에게는 눈 화장품에 가중치를 더 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43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저희의 아이템이 실제로 필요한지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수요가 있을지 설문 조사를 진행해보았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설문을 진행했고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응답자는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여성분들이였습니다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화장품 관리가 필요한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 알기 위해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있는 화장품이 몇 개정도인지 물어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정도의 화장품을 보유하고 있었고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관리를 할 필요성이 있다고 생각을 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1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저희의 컨텐츠 추천 알고리즘에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동영상을 추천해줄 때 단순히 사용자의 화장품을 많이 포함하고 있다고 해서 우선적으로 추천되는 것이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아닙니다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메이크업에 있어서 가장 중요한 화장품은 색조화장품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생각합니다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화장품은 상대적으로 비중이 낮습니다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색조화장품에 대해 더 높은 가중치를 주어 추천 순위가 올라가도록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사용자가 중요시하는 화장품 종류를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조사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맞는 동영상을 추천해줄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 화장이 중요하다고 응답한 사용자에게는 눈 화장품에 가중치를 더 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7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6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155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2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9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7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 순서는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6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7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01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51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99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67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3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77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79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7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96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61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09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51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냉장고 서비스를 화장품에 적용하면 어떨까 생각을 해봤습니다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가지고 있는 화장품을 저희 서비스에 등록해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화장품의 유통기한을 관리하고 사용자가 가진 화장품들로 할 수 있는 메이크업 영상을 추천해주는 아이템을 생각해보았습니다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요리로 치면</a:t>
            </a:r>
            <a:r>
              <a:rPr lang="en-US" altLang="ko-KR" dirty="0"/>
              <a:t>, </a:t>
            </a:r>
            <a:r>
              <a:rPr lang="ko-KR" altLang="en-US" dirty="0"/>
              <a:t>화장품이 재료</a:t>
            </a:r>
            <a:r>
              <a:rPr lang="en-US" altLang="ko-KR" dirty="0"/>
              <a:t>, </a:t>
            </a:r>
            <a:r>
              <a:rPr lang="ko-KR" altLang="en-US" dirty="0"/>
              <a:t>동영상이 </a:t>
            </a:r>
            <a:r>
              <a:rPr lang="ko-KR" altLang="en-US" dirty="0" err="1"/>
              <a:t>레시피인거죠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아이템의 기능을 간단히 정리 해보자면</a:t>
            </a:r>
            <a:r>
              <a:rPr lang="en-US" altLang="ko-KR" dirty="0"/>
              <a:t>, </a:t>
            </a:r>
            <a:r>
              <a:rPr lang="ko-KR" altLang="en-US" dirty="0"/>
              <a:t>첫째로</a:t>
            </a:r>
            <a:r>
              <a:rPr lang="en-US" altLang="ko-KR" dirty="0"/>
              <a:t> </a:t>
            </a:r>
            <a:r>
              <a:rPr lang="ko-KR" altLang="en-US" dirty="0"/>
              <a:t>화장품 유통기한 관리</a:t>
            </a:r>
            <a:r>
              <a:rPr lang="en-US" altLang="ko-KR" dirty="0"/>
              <a:t>, </a:t>
            </a:r>
            <a:r>
              <a:rPr lang="ko-KR" altLang="en-US" dirty="0"/>
              <a:t>둘째로 유투브 동영상 추천</a:t>
            </a:r>
            <a:r>
              <a:rPr lang="en-US" altLang="ko-KR" dirty="0"/>
              <a:t>, </a:t>
            </a:r>
            <a:r>
              <a:rPr lang="ko-KR" altLang="en-US" dirty="0"/>
              <a:t>세번째로는 메이크업 후기 </a:t>
            </a:r>
            <a:r>
              <a:rPr lang="en-US" altLang="ko-KR" dirty="0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아이템에 대해 자세히 소개해드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기능으로는 화장품 관리 기능입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화장품에 있는 바코드를 폰으로 찍어서 제품을 인식하고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유통기한을 입력합니다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바코드가 없는 화장품이라면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손수 제품을 검색합니다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화장품을 등록하고 나면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폰으로 화장품 목록과 유통기한을 확인할 수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여기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유통기한이 임박해오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있는데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알림을 보내줍니다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7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원하는 화장품을 선택해 조합을 할 수도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사용자가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그에 해당하는 유투브 동영상들을 추천해줍니다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사용자가 선택한 조합이 존재할 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없습니다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사용자가 선택하지 않은 화장품이 포함될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위처럼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ACD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사용자가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사용한 동영상을 추천 받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수 있는데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동영상을 보고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가지고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어울리네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구매하게 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구매의사 결정에 도움을 줄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8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메이크업 후기 사진을 올리는 과정은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사용자가 동영상을 보고 메이크업을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사진을 찍습니다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영상에 대해 댓글 형식으로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자신만의 팁과 사진을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탭에서는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팔로우하거나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친구로 추가된 사람들이 올린 메이크업 후기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사진들을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뉴스피드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형식으로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사진을 올리는 것은 다른 사람들에게 자신의 얼굴을 노출하는 것이기 때문에 사람들이 꺼려할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사용자들이 후기 사진을 올리는 것을 유도하기 위해 랭킹 시스템과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후기의 좋아요 개수나 조회수 등을 통해 랭킹을 매기고 사람들의 경쟁심을 불러 일으킬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인스타그램이나 페이스북처럼 친구들에게만 사진을 공개하는 방식으로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자연스럽게 후기 사진을 업로드할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화장법을 변형을 줄 수 있는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넣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어서 자신만의 팁을 공유할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동영상에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화장품이 쓰였는데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 써보니 더 좋았다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올리고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증거로 자신의 메이크업 사진을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업로드하는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저희는 사용자가 메이크업 후기 사진을 업로드할 수 있도록 유도할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15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3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Bold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Bold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김정빈 </a:t>
            </a:r>
            <a:r>
              <a:rPr lang="ko-KR" altLang="en-US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7260885" y="3522544"/>
            <a:ext cx="2156611" cy="2156611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761615D-09E4-4B35-BFDF-DE1A83187ED3}"/>
              </a:ext>
            </a:extLst>
          </p:cNvPr>
          <p:cNvSpPr/>
          <p:nvPr/>
        </p:nvSpPr>
        <p:spPr>
          <a:xfrm>
            <a:off x="7329264" y="3584735"/>
            <a:ext cx="2031446" cy="20267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84875" y="3298544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5072" y="1628800"/>
            <a:ext cx="3081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  <a:endParaRPr lang="ko-KR" altLang="en-US" sz="32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32104B-DA9F-4F44-8D35-02A65D8EAA10}"/>
              </a:ext>
            </a:extLst>
          </p:cNvPr>
          <p:cNvSpPr/>
          <p:nvPr/>
        </p:nvSpPr>
        <p:spPr>
          <a:xfrm>
            <a:off x="4959733" y="3366232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68197" y="1933766"/>
            <a:ext cx="4104456" cy="410445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078C73-329F-4224-BEE6-8EE6B7D50B6B}"/>
              </a:ext>
            </a:extLst>
          </p:cNvPr>
          <p:cNvSpPr/>
          <p:nvPr/>
        </p:nvSpPr>
        <p:spPr>
          <a:xfrm>
            <a:off x="1136576" y="1998032"/>
            <a:ext cx="3960440" cy="395124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화장 중요도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864" y="2349264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202" y="309848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73816" y="3388740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F252C-9161-4F4A-BDE3-7023A6D4D174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19" grpId="0" animBg="1"/>
      <p:bldP spid="24" grpId="0"/>
      <p:bldP spid="23" grpId="0" animBg="1"/>
      <p:bldP spid="15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 중요도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A836-F41D-47F5-843B-7C81BC74F167}"/>
              </a:ext>
            </a:extLst>
          </p:cNvPr>
          <p:cNvSpPr txBox="1"/>
          <p:nvPr/>
        </p:nvSpPr>
        <p:spPr>
          <a:xfrm>
            <a:off x="416496" y="2690336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색조</a:t>
            </a:r>
            <a:r>
              <a:rPr lang="ko-KR" altLang="en-US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가 </a:t>
            </a:r>
            <a:r>
              <a:rPr lang="ko-KR" altLang="en-US" sz="900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왜 제일 중요</a:t>
            </a:r>
            <a:r>
              <a:rPr lang="en-US" altLang="ko-KR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?</a:t>
            </a:r>
            <a:endParaRPr lang="ko-KR" altLang="en-US" sz="9000" dirty="0">
              <a:solidFill>
                <a:schemeClr val="tx2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86FE8-2C91-46EB-A546-84927B3FDA2D}"/>
              </a:ext>
            </a:extLst>
          </p:cNvPr>
          <p:cNvSpPr txBox="1"/>
          <p:nvPr/>
        </p:nvSpPr>
        <p:spPr>
          <a:xfrm>
            <a:off x="1303114" y="1844824"/>
            <a:ext cx="7056784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(19. 10. 02 ~)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39972-7ADC-48CA-8AD4-8F1C866B46B5}"/>
              </a:ext>
            </a:extLst>
          </p:cNvPr>
          <p:cNvSpPr txBox="1"/>
          <p:nvPr/>
        </p:nvSpPr>
        <p:spPr>
          <a:xfrm>
            <a:off x="1424608" y="4044448"/>
            <a:ext cx="7056784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 시 </a:t>
            </a:r>
            <a:r>
              <a:rPr lang="ko-KR" altLang="en-US" sz="4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중요도</a:t>
            </a:r>
            <a:endParaRPr lang="en-US" altLang="ko-KR" sz="4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91ECE-72D3-430D-B37A-B0DF11981D34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8CBBB-C18F-4579-8857-988813D3D74F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화장 중요도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화장 중요도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BDFCA2-86D0-408D-98F3-E3D9F6D4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1310503"/>
            <a:ext cx="5817095" cy="4712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095A47-BEDF-449C-887C-D4E8A65549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5562061" y="3450876"/>
            <a:ext cx="2559596" cy="2559594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761615D-09E4-4B35-BFDF-DE1A83187ED3}"/>
              </a:ext>
            </a:extLst>
          </p:cNvPr>
          <p:cNvSpPr/>
          <p:nvPr/>
        </p:nvSpPr>
        <p:spPr>
          <a:xfrm>
            <a:off x="5636338" y="3559305"/>
            <a:ext cx="2411042" cy="24054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00288" y="3378231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82253" y="1306372"/>
            <a:ext cx="3081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</a:p>
          <a:p>
            <a:r>
              <a:rPr lang="en-US" altLang="ko-KR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선택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32104B-DA9F-4F44-8D35-02A65D8EAA10}"/>
              </a:ext>
            </a:extLst>
          </p:cNvPr>
          <p:cNvSpPr/>
          <p:nvPr/>
        </p:nvSpPr>
        <p:spPr>
          <a:xfrm>
            <a:off x="1675146" y="3445919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12628" y="1560912"/>
            <a:ext cx="2351752" cy="2351752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078C73-329F-4224-BEE6-8EE6B7D50B6B}"/>
              </a:ext>
            </a:extLst>
          </p:cNvPr>
          <p:cNvSpPr/>
          <p:nvPr/>
        </p:nvSpPr>
        <p:spPr>
          <a:xfrm>
            <a:off x="3750258" y="1592466"/>
            <a:ext cx="2269234" cy="226396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화장 중요도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88904" y="143362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95263" y="3159195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51761" y="3224773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2A408A-1256-4879-964A-7081D1780148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6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19" grpId="0" animBg="1"/>
      <p:bldP spid="24" grpId="0"/>
      <p:bldP spid="23" grpId="0" animBg="1"/>
      <p:bldP spid="15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58A25-3234-447E-9567-4715545287AB}"/>
              </a:ext>
            </a:extLst>
          </p:cNvPr>
          <p:cNvSpPr txBox="1"/>
          <p:nvPr/>
        </p:nvSpPr>
        <p:spPr>
          <a:xfrm>
            <a:off x="-956" y="2041221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바코드</a:t>
            </a:r>
            <a:r>
              <a:rPr lang="ko-KR" altLang="en-US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로 알 수 있는 정보</a:t>
            </a:r>
            <a:r>
              <a:rPr lang="en-US" altLang="ko-KR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7C23F-A155-4E1C-8CFF-A3BCB2645967}"/>
              </a:ext>
            </a:extLst>
          </p:cNvPr>
          <p:cNvSpPr txBox="1"/>
          <p:nvPr/>
        </p:nvSpPr>
        <p:spPr>
          <a:xfrm>
            <a:off x="1352600" y="3833734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사업자 등록</a:t>
            </a:r>
            <a:r>
              <a:rPr lang="ko-KR" altLang="en-US" sz="9000" b="1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  <a:r>
              <a:rPr lang="en-US" altLang="ko-KR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= </a:t>
            </a:r>
            <a:r>
              <a:rPr lang="ko-KR" altLang="en-US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바코드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76BCA-9FAF-48D0-9B86-3911C9A40274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9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DC837-5677-4D5D-B0C6-AC43EEDD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8" y="1357080"/>
            <a:ext cx="7488832" cy="5024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E82887-E67E-421A-BEE9-0811D9807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1" y="94159"/>
            <a:ext cx="47148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B2DFC9-B9DB-43B2-9B72-051267E9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787395"/>
            <a:ext cx="4669574" cy="844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ADD81D-8DB1-4CA2-97D9-E071D99F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6" y="362328"/>
            <a:ext cx="4112560" cy="8446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1FB1FC-B321-48B1-8A6D-3A6C9CDD8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" y="2808729"/>
            <a:ext cx="8136904" cy="141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B2DFC9-B9DB-43B2-9B72-051267E9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328532"/>
            <a:ext cx="2790825" cy="5048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4E45DE1-C65A-448E-9906-438C598410A0}"/>
              </a:ext>
            </a:extLst>
          </p:cNvPr>
          <p:cNvGrpSpPr/>
          <p:nvPr/>
        </p:nvGrpSpPr>
        <p:grpSpPr>
          <a:xfrm>
            <a:off x="323850" y="336929"/>
            <a:ext cx="9258300" cy="4866885"/>
            <a:chOff x="293686" y="362329"/>
            <a:chExt cx="9258300" cy="48668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52F232-F0DC-47F3-BC74-51A8AA9F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686" y="362329"/>
              <a:ext cx="9258300" cy="486688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E804F8-08D0-4AB9-9918-6C27FBFCF126}"/>
                </a:ext>
              </a:extLst>
            </p:cNvPr>
            <p:cNvSpPr/>
            <p:nvPr/>
          </p:nvSpPr>
          <p:spPr>
            <a:xfrm>
              <a:off x="293686" y="3953175"/>
              <a:ext cx="7467626" cy="12241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08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6F9A-69B3-49B0-9588-C7E34A51A4E5}"/>
              </a:ext>
            </a:extLst>
          </p:cNvPr>
          <p:cNvSpPr txBox="1"/>
          <p:nvPr/>
        </p:nvSpPr>
        <p:spPr>
          <a:xfrm>
            <a:off x="416496" y="2690336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 err="1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유튜버가</a:t>
            </a:r>
            <a:r>
              <a:rPr lang="ko-KR" altLang="en-US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 사용한 </a:t>
            </a:r>
            <a:r>
              <a:rPr lang="ko-KR" altLang="en-US" sz="9000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화장품</a:t>
            </a:r>
            <a:r>
              <a:rPr lang="en-US" altLang="ko-KR" sz="9000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?</a:t>
            </a:r>
            <a:r>
              <a:rPr lang="ko-KR" altLang="en-US" sz="9000" dirty="0">
                <a:solidFill>
                  <a:schemeClr val="tx2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4F710-D4F9-4482-BAE1-6D2E75AF54F6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777F2-F0F8-40A4-8973-00356C139227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1412776"/>
            <a:ext cx="2773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0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0592" y="1920446"/>
            <a:ext cx="4104456" cy="353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아이템소개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답변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ko-KR" altLang="en-US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5EA9E-D2FB-4B86-AB4E-1DBA723218AD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8C8B0-55B2-4A00-8399-13EE23C2D98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A9DC7-85ED-496E-95D1-E3561210C865}"/>
              </a:ext>
            </a:extLst>
          </p:cNvPr>
          <p:cNvGrpSpPr/>
          <p:nvPr/>
        </p:nvGrpSpPr>
        <p:grpSpPr>
          <a:xfrm>
            <a:off x="443900" y="1461012"/>
            <a:ext cx="3971925" cy="4711291"/>
            <a:chOff x="443900" y="1461012"/>
            <a:chExt cx="3971925" cy="47112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F7276A-B95B-459D-B510-06127ABE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900" y="1461012"/>
              <a:ext cx="3971925" cy="471129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DA4F4D8-6FF3-48C4-8E97-2B728344978E}"/>
                </a:ext>
              </a:extLst>
            </p:cNvPr>
            <p:cNvSpPr/>
            <p:nvPr/>
          </p:nvSpPr>
          <p:spPr>
            <a:xfrm>
              <a:off x="1280592" y="2492896"/>
              <a:ext cx="1512168" cy="15841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205E2D-4814-43BE-8A4E-1F6B1E7E75A9}"/>
              </a:ext>
            </a:extLst>
          </p:cNvPr>
          <p:cNvGrpSpPr/>
          <p:nvPr/>
        </p:nvGrpSpPr>
        <p:grpSpPr>
          <a:xfrm>
            <a:off x="5123333" y="1403995"/>
            <a:ext cx="4352925" cy="4717822"/>
            <a:chOff x="5123333" y="1403995"/>
            <a:chExt cx="4352925" cy="47178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61D85E-D1CA-4F9D-BEED-4CC23916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333" y="1403995"/>
              <a:ext cx="2152650" cy="714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6B9A9E-81AD-4685-AAB7-C79CF620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3333" y="2118370"/>
              <a:ext cx="4352925" cy="400344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74669E-C4E9-4B3E-957E-8A392B268907}"/>
                </a:ext>
              </a:extLst>
            </p:cNvPr>
            <p:cNvSpPr/>
            <p:nvPr/>
          </p:nvSpPr>
          <p:spPr>
            <a:xfrm>
              <a:off x="5169024" y="2772190"/>
              <a:ext cx="3358059" cy="4129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36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8936E-FF01-47CB-8353-B649F548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42" y="1615585"/>
            <a:ext cx="6217186" cy="404566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37006DA-E694-4003-85F1-80B33879EF38}"/>
              </a:ext>
            </a:extLst>
          </p:cNvPr>
          <p:cNvSpPr/>
          <p:nvPr/>
        </p:nvSpPr>
        <p:spPr>
          <a:xfrm>
            <a:off x="6038417" y="2839721"/>
            <a:ext cx="356157" cy="35615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235CF-32F2-4535-82F0-E1068F73C2E0}"/>
              </a:ext>
            </a:extLst>
          </p:cNvPr>
          <p:cNvSpPr/>
          <p:nvPr/>
        </p:nvSpPr>
        <p:spPr>
          <a:xfrm>
            <a:off x="5792598" y="2767713"/>
            <a:ext cx="211273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3F305-B0B8-4A40-B216-C98EECB05A70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2B8B2-E2B3-4C03-AE40-F577D735C1F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3F305-B0B8-4A40-B216-C98EECB05A70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2B8B2-E2B3-4C03-AE40-F577D735C1F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6B3A5B-7C41-4D59-BEFD-32BE1AA6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377505"/>
            <a:ext cx="6217186" cy="29898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03C9E04-7DEE-44F0-906A-9B8118BFDD3B}"/>
              </a:ext>
            </a:extLst>
          </p:cNvPr>
          <p:cNvGrpSpPr/>
          <p:nvPr/>
        </p:nvGrpSpPr>
        <p:grpSpPr>
          <a:xfrm>
            <a:off x="2072680" y="3749944"/>
            <a:ext cx="7419975" cy="1988668"/>
            <a:chOff x="2072680" y="3749944"/>
            <a:chExt cx="7419975" cy="19886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2E2DFF-7FA2-409C-B034-A6CC444BB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680" y="3776462"/>
              <a:ext cx="7419975" cy="19621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2E134F-8054-4E6C-8B65-671652A4B288}"/>
                </a:ext>
              </a:extLst>
            </p:cNvPr>
            <p:cNvSpPr/>
            <p:nvPr/>
          </p:nvSpPr>
          <p:spPr>
            <a:xfrm>
              <a:off x="2936775" y="3749944"/>
              <a:ext cx="6555879" cy="1479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8296D2-6CBC-4D49-950F-0720ED32274A}"/>
                </a:ext>
              </a:extLst>
            </p:cNvPr>
            <p:cNvSpPr/>
            <p:nvPr/>
          </p:nvSpPr>
          <p:spPr>
            <a:xfrm>
              <a:off x="2936775" y="5285609"/>
              <a:ext cx="2160241" cy="453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29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682786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진행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9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8CE10-32E1-46C0-A021-9E4A1819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09814"/>
            <a:ext cx="9145016" cy="5103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05128" y="1556791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3AAE3-A100-4BC0-93BA-FA8279A7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169124"/>
            <a:ext cx="9145016" cy="50681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52422" y="1480723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388F15-2EA8-4BC3-8138-2D044D4E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20799"/>
            <a:ext cx="9073007" cy="50885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05128" y="1552732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B7783B-CA25-4CA3-8194-8BDF53E8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0" y="1308657"/>
            <a:ext cx="9181020" cy="49286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05128" y="1713273"/>
            <a:ext cx="504056" cy="4596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7A15C-40AE-4B75-8D58-98EBC97A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486746"/>
            <a:ext cx="8958372" cy="4596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05128" y="1486746"/>
            <a:ext cx="576064" cy="4596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89F471-3059-46BE-889C-1D6BD6E9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36223"/>
            <a:ext cx="9361040" cy="47560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177136" y="1340768"/>
            <a:ext cx="504056" cy="4896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682786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아이템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진행사항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B85A4-4577-4A05-9C43-432B9AC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6" y="1474510"/>
            <a:ext cx="9261768" cy="44336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5A3544-2884-4363-92EE-8352397BA3C5}"/>
              </a:ext>
            </a:extLst>
          </p:cNvPr>
          <p:cNvSpPr/>
          <p:nvPr/>
        </p:nvSpPr>
        <p:spPr>
          <a:xfrm>
            <a:off x="4232920" y="770105"/>
            <a:ext cx="6433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</a:rPr>
              <a:t>http://bfm-test.2tkqxpj42m.us-west-2.elasticbeanstalk.com/</a:t>
            </a:r>
          </a:p>
        </p:txBody>
      </p:sp>
    </p:spTree>
    <p:extLst>
      <p:ext uri="{BB962C8B-B14F-4D97-AF65-F5344CB8AC3E}">
        <p14:creationId xmlns:p14="http://schemas.microsoft.com/office/powerpoint/2010/main" val="17452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7D8D9-A80E-4A2A-87E8-71AB4505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1" y="1412776"/>
            <a:ext cx="5720743" cy="34757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0CE6D7-7E6C-4F3B-920D-1995566F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52" y="2831666"/>
            <a:ext cx="4890604" cy="2860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EDD3D-6734-461C-975C-BE1E427DD35C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진행사항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3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53336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FD4593-5F27-4981-852B-AAC2F10BD224}"/>
              </a:ext>
            </a:extLst>
          </p:cNvPr>
          <p:cNvSpPr/>
          <p:nvPr/>
        </p:nvSpPr>
        <p:spPr>
          <a:xfrm>
            <a:off x="128464" y="260648"/>
            <a:ext cx="4464496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E52C667-EEB4-476A-9D19-C4FFAA19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95087"/>
              </p:ext>
            </p:extLst>
          </p:nvPr>
        </p:nvGraphicFramePr>
        <p:xfrm>
          <a:off x="416496" y="805542"/>
          <a:ext cx="1656184" cy="239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색상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이미지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카테고리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6C9689-C6CC-4922-B078-BCB70B900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013908"/>
              </p:ext>
            </p:extLst>
          </p:nvPr>
        </p:nvGraphicFramePr>
        <p:xfrm>
          <a:off x="416496" y="3558526"/>
          <a:ext cx="1656184" cy="1149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26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537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16567E-E015-4761-B8D8-B2588521D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52552"/>
              </p:ext>
            </p:extLst>
          </p:nvPr>
        </p:nvGraphicFramePr>
        <p:xfrm>
          <a:off x="416496" y="5068082"/>
          <a:ext cx="1656184" cy="91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72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19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ED59C5E-E404-43C5-8C5D-A4EABEBF9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9344"/>
              </p:ext>
            </p:extLst>
          </p:nvPr>
        </p:nvGraphicFramePr>
        <p:xfrm>
          <a:off x="2714288" y="834186"/>
          <a:ext cx="1656184" cy="122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3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830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E955F2-39CF-4A4F-951B-5DD9AE8F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83648"/>
              </p:ext>
            </p:extLst>
          </p:nvPr>
        </p:nvGraphicFramePr>
        <p:xfrm>
          <a:off x="2714288" y="2397087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F9F013-5DB5-4E26-99F9-CF767051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12150"/>
              </p:ext>
            </p:extLst>
          </p:nvPr>
        </p:nvGraphicFramePr>
        <p:xfrm>
          <a:off x="2719605" y="35418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태그명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BE0AD6-B7F7-45B7-9D4B-1424974EE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81133"/>
              </p:ext>
            </p:extLst>
          </p:nvPr>
        </p:nvGraphicFramePr>
        <p:xfrm>
          <a:off x="5097016" y="823649"/>
          <a:ext cx="1656184" cy="269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유투브 영상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썸네일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 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URL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게시일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조회수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85246A-2817-406C-AB10-3EBA45780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92763"/>
              </p:ext>
            </p:extLst>
          </p:nvPr>
        </p:nvGraphicFramePr>
        <p:xfrm>
          <a:off x="5097016" y="3775854"/>
          <a:ext cx="1656184" cy="1057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66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6612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4359E25-2002-4D81-B970-68EA17C5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54081"/>
              </p:ext>
            </p:extLst>
          </p:nvPr>
        </p:nvGraphicFramePr>
        <p:xfrm>
          <a:off x="7582612" y="868361"/>
          <a:ext cx="1656184" cy="30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유저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Password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E-mail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닉네임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동영상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관심화장품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내화장품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48BB8E-4B82-402D-8089-D9FB814B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5291"/>
              </p:ext>
            </p:extLst>
          </p:nvPr>
        </p:nvGraphicFramePr>
        <p:xfrm>
          <a:off x="7340099" y="5039191"/>
          <a:ext cx="2149405" cy="11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405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52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28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D96025-4CA0-4523-9DCE-F20E9687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4895"/>
              </p:ext>
            </p:extLst>
          </p:nvPr>
        </p:nvGraphicFramePr>
        <p:xfrm>
          <a:off x="7582612" y="39962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BDA6CA9-7EC8-438C-8C48-8FD98B550F36}"/>
              </a:ext>
            </a:extLst>
          </p:cNvPr>
          <p:cNvSpPr/>
          <p:nvPr/>
        </p:nvSpPr>
        <p:spPr>
          <a:xfrm>
            <a:off x="200472" y="504517"/>
            <a:ext cx="4464496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E3EB6-1ADB-4B1F-9F9F-3C5A97444919}"/>
              </a:ext>
            </a:extLst>
          </p:cNvPr>
          <p:cNvSpPr/>
          <p:nvPr/>
        </p:nvSpPr>
        <p:spPr>
          <a:xfrm>
            <a:off x="992560" y="75748"/>
            <a:ext cx="280831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화장품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525CB-88EA-4A39-9FC8-27D07D138D03}"/>
              </a:ext>
            </a:extLst>
          </p:cNvPr>
          <p:cNvSpPr/>
          <p:nvPr/>
        </p:nvSpPr>
        <p:spPr>
          <a:xfrm>
            <a:off x="4839575" y="504517"/>
            <a:ext cx="2149405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3F6596-F809-44DE-9580-6DDBFE5E7EBC}"/>
              </a:ext>
            </a:extLst>
          </p:cNvPr>
          <p:cNvSpPr/>
          <p:nvPr/>
        </p:nvSpPr>
        <p:spPr>
          <a:xfrm>
            <a:off x="5241032" y="75748"/>
            <a:ext cx="1352045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유튜브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F8DE40-5D8B-435B-B226-72A73EC2A826}"/>
              </a:ext>
            </a:extLst>
          </p:cNvPr>
          <p:cNvSpPr/>
          <p:nvPr/>
        </p:nvSpPr>
        <p:spPr>
          <a:xfrm>
            <a:off x="7115880" y="504517"/>
            <a:ext cx="2589648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16FA0-97D1-4219-881B-EA038342E0F5}"/>
              </a:ext>
            </a:extLst>
          </p:cNvPr>
          <p:cNvSpPr/>
          <p:nvPr/>
        </p:nvSpPr>
        <p:spPr>
          <a:xfrm>
            <a:off x="7517337" y="75748"/>
            <a:ext cx="162897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41909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453904" y="2998113"/>
            <a:ext cx="3024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5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7096" y="2212009"/>
            <a:ext cx="3741122" cy="27909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 descr="cosmetic icon에 대한 이미지 검색결과">
            <a:extLst>
              <a:ext uri="{FF2B5EF4-FFF2-40B4-BE49-F238E27FC236}">
                <a16:creationId xmlns:a16="http://schemas.microsoft.com/office/drawing/2014/main" id="{0DD25C46-96E8-4520-B8C6-F55A4617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rcode icon에 대한 이미지 검색결과">
            <a:extLst>
              <a:ext uri="{FF2B5EF4-FFF2-40B4-BE49-F238E27FC236}">
                <a16:creationId xmlns:a16="http://schemas.microsoft.com/office/drawing/2014/main" id="{7A03AD28-B36A-4161-8F54-29012F0A4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20800"/>
          <a:stretch/>
        </p:blipFill>
        <p:spPr bwMode="auto">
          <a:xfrm>
            <a:off x="3399656" y="1700808"/>
            <a:ext cx="2057400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nd icon에 대한 이미지 검색결과">
            <a:extLst>
              <a:ext uri="{FF2B5EF4-FFF2-40B4-BE49-F238E27FC236}">
                <a16:creationId xmlns:a16="http://schemas.microsoft.com/office/drawing/2014/main" id="{8D0A9D85-DF40-4B51-898F-AB86BBE9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34" y="43291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5961112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6889436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en-US" altLang="ko-KR" sz="16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yymmdd</a:t>
            </a:r>
            <a:endParaRPr lang="ko-KR" altLang="en-US" sz="1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Picture 10" descr="arrow icon에 대한 이미지 검색결과">
            <a:extLst>
              <a:ext uri="{FF2B5EF4-FFF2-40B4-BE49-F238E27FC236}">
                <a16:creationId xmlns:a16="http://schemas.microsoft.com/office/drawing/2014/main" id="{C8A80C03-2728-4B3D-B049-FD1B59D7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08" y="3591642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6889436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B : </a:t>
            </a:r>
            <a:r>
              <a:rPr lang="en-US" altLang="ko-KR" sz="1600" b="1" dirty="0" err="1">
                <a:solidFill>
                  <a:srgbClr val="FF0000"/>
                </a:solidFill>
              </a:rPr>
              <a:t>yymmdd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152" name="Picture 8" descr="bell icon에 대한 이미지 검색결과">
            <a:extLst>
              <a:ext uri="{FF2B5EF4-FFF2-40B4-BE49-F238E27FC236}">
                <a16:creationId xmlns:a16="http://schemas.microsoft.com/office/drawing/2014/main" id="{D46F97FF-1E27-4668-8C2C-5F31766E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47" y="1134948"/>
            <a:ext cx="836712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76F275-A39E-460B-8E33-8AB113E365DC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AA43A0ED-C74B-4974-B5DF-5E74B1E02295}"/>
              </a:ext>
            </a:extLst>
          </p:cNvPr>
          <p:cNvSpPr/>
          <p:nvPr/>
        </p:nvSpPr>
        <p:spPr>
          <a:xfrm>
            <a:off x="2997532" y="987372"/>
            <a:ext cx="2840573" cy="2978856"/>
          </a:xfrm>
          <a:prstGeom prst="mathMultiply">
            <a:avLst>
              <a:gd name="adj1" fmla="val 88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344488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1272812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27" y="3574685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1272812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B4594-3628-49BC-A22B-2C7C77ECA2A8}"/>
              </a:ext>
            </a:extLst>
          </p:cNvPr>
          <p:cNvSpPr txBox="1"/>
          <p:nvPr/>
        </p:nvSpPr>
        <p:spPr>
          <a:xfrm>
            <a:off x="1279224" y="3276113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C8DC0-DC43-4D8B-B670-EBD26883E75C}"/>
              </a:ext>
            </a:extLst>
          </p:cNvPr>
          <p:cNvSpPr txBox="1"/>
          <p:nvPr/>
        </p:nvSpPr>
        <p:spPr>
          <a:xfrm>
            <a:off x="1262393" y="368038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334E9-A387-44AE-8A3B-D1F09F6A82B8}"/>
              </a:ext>
            </a:extLst>
          </p:cNvPr>
          <p:cNvSpPr txBox="1"/>
          <p:nvPr/>
        </p:nvSpPr>
        <p:spPr>
          <a:xfrm>
            <a:off x="1258385" y="407775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7" y="1392613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v icon에 대한 이미지 검색결과">
            <a:extLst>
              <a:ext uri="{FF2B5EF4-FFF2-40B4-BE49-F238E27FC236}">
                <a16:creationId xmlns:a16="http://schemas.microsoft.com/office/drawing/2014/main" id="{5594F349-3916-4947-B884-96F95876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60026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v icon에 대한 이미지 검색결과">
            <a:extLst>
              <a:ext uri="{FF2B5EF4-FFF2-40B4-BE49-F238E27FC236}">
                <a16:creationId xmlns:a16="http://schemas.microsoft.com/office/drawing/2014/main" id="{DD17115E-EE04-4635-8677-C2CDB7CB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29" y="407775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A64E-F1F3-4C7C-9B71-4EB05B130BBE}"/>
              </a:ext>
            </a:extLst>
          </p:cNvPr>
          <p:cNvSpPr txBox="1"/>
          <p:nvPr/>
        </p:nvSpPr>
        <p:spPr>
          <a:xfrm>
            <a:off x="5691194" y="244195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721FD-2954-41F4-B283-F5534BDCB02B}"/>
              </a:ext>
            </a:extLst>
          </p:cNvPr>
          <p:cNvSpPr txBox="1"/>
          <p:nvPr/>
        </p:nvSpPr>
        <p:spPr>
          <a:xfrm>
            <a:off x="7959581" y="3649606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C2A79-3CD1-41AF-B2C0-E2B500DE33F2}"/>
              </a:ext>
            </a:extLst>
          </p:cNvPr>
          <p:cNvSpPr txBox="1"/>
          <p:nvPr/>
        </p:nvSpPr>
        <p:spPr>
          <a:xfrm>
            <a:off x="5597472" y="5118761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D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check icon에 대한 이미지 검색결과">
            <a:extLst>
              <a:ext uri="{FF2B5EF4-FFF2-40B4-BE49-F238E27FC236}">
                <a16:creationId xmlns:a16="http://schemas.microsoft.com/office/drawing/2014/main" id="{EF00ED07-826A-4D06-80AD-25B934DDA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2496169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icon에 대한 이미지 검색결과">
            <a:extLst>
              <a:ext uri="{FF2B5EF4-FFF2-40B4-BE49-F238E27FC236}">
                <a16:creationId xmlns:a16="http://schemas.microsoft.com/office/drawing/2014/main" id="{D1491861-2BAF-46FB-AD58-C3A520278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701434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ck icon에 대한 이미지 검색결과">
            <a:extLst>
              <a:ext uri="{FF2B5EF4-FFF2-40B4-BE49-F238E27FC236}">
                <a16:creationId xmlns:a16="http://schemas.microsoft.com/office/drawing/2014/main" id="{17FA4B21-27CF-4D73-A84F-B8BB5E8B4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293317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B8C931-E6C3-44CF-A28D-14B757F7785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4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BB815-B1E5-4112-A044-1E926339E1E4}"/>
              </a:ext>
            </a:extLst>
          </p:cNvPr>
          <p:cNvGrpSpPr/>
          <p:nvPr/>
        </p:nvGrpSpPr>
        <p:grpSpPr>
          <a:xfrm>
            <a:off x="2251488" y="2046606"/>
            <a:ext cx="2376264" cy="3096344"/>
            <a:chOff x="200472" y="2348880"/>
            <a:chExt cx="2376264" cy="30963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C2436D8-7B9E-4DBA-9B7D-28E067119698}"/>
                </a:ext>
              </a:extLst>
            </p:cNvPr>
            <p:cNvGrpSpPr/>
            <p:nvPr/>
          </p:nvGrpSpPr>
          <p:grpSpPr>
            <a:xfrm>
              <a:off x="200472" y="2348880"/>
              <a:ext cx="2376264" cy="3096344"/>
              <a:chOff x="3512840" y="2348880"/>
              <a:chExt cx="2376264" cy="3096344"/>
            </a:xfrm>
          </p:grpSpPr>
          <p:pic>
            <p:nvPicPr>
              <p:cNvPr id="17" name="Picture 4" descr="comment icon에 대한 이미지 검색결과">
                <a:extLst>
                  <a:ext uri="{FF2B5EF4-FFF2-40B4-BE49-F238E27FC236}">
                    <a16:creationId xmlns:a16="http://schemas.microsoft.com/office/drawing/2014/main" id="{3A16A39E-9857-49B6-9A59-4318DF177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7749" r="26328" b="8950"/>
              <a:stretch/>
            </p:blipFill>
            <p:spPr bwMode="auto">
              <a:xfrm>
                <a:off x="3512840" y="2348880"/>
                <a:ext cx="2376264" cy="309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01EB268-3455-424C-829B-FAABEEE45AAE}"/>
                  </a:ext>
                </a:extLst>
              </p:cNvPr>
              <p:cNvSpPr/>
              <p:nvPr/>
            </p:nvSpPr>
            <p:spPr>
              <a:xfrm>
                <a:off x="3670778" y="2576852"/>
                <a:ext cx="72008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rPr>
                  <a:t>B4M</a:t>
                </a:r>
                <a:endParaRPr lang="ko-KR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Vladimir Script" panose="03050402040407070305" pitchFamily="66" charset="0"/>
                </a:endParaRPr>
              </a:p>
            </p:txBody>
          </p:sp>
        </p:grpSp>
        <p:pic>
          <p:nvPicPr>
            <p:cNvPr id="19" name="Picture 2" descr="tv icon에 대한 이미지 검색결과">
              <a:extLst>
                <a:ext uri="{FF2B5EF4-FFF2-40B4-BE49-F238E27FC236}">
                  <a16:creationId xmlns:a16="http://schemas.microsoft.com/office/drawing/2014/main" id="{80457DD2-BE2B-489E-986F-30C7C89D6DA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4" y="3083202"/>
              <a:ext cx="1821406" cy="1281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pic>
        <p:nvPicPr>
          <p:cNvPr id="15362" name="Picture 2" descr="selfie icon에 대한 이미지 검색결과">
            <a:extLst>
              <a:ext uri="{FF2B5EF4-FFF2-40B4-BE49-F238E27FC236}">
                <a16:creationId xmlns:a16="http://schemas.microsoft.com/office/drawing/2014/main" id="{036BE70A-2B18-4E28-84E3-D747621B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986" r="16775" b="14443"/>
          <a:stretch/>
        </p:blipFill>
        <p:spPr bwMode="auto">
          <a:xfrm>
            <a:off x="200472" y="4177963"/>
            <a:ext cx="1515019" cy="1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134">
            <a:off x="1605872" y="471959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A7DC-DB38-40C4-AA60-589F7E64328D}"/>
              </a:ext>
            </a:extLst>
          </p:cNvPr>
          <p:cNvGrpSpPr/>
          <p:nvPr/>
        </p:nvGrpSpPr>
        <p:grpSpPr>
          <a:xfrm>
            <a:off x="6393159" y="1308523"/>
            <a:ext cx="2376264" cy="4572510"/>
            <a:chOff x="6393160" y="1570903"/>
            <a:chExt cx="2376264" cy="45725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700892-6450-4E48-9298-C7A68C67AC29}"/>
                </a:ext>
              </a:extLst>
            </p:cNvPr>
            <p:cNvGrpSpPr/>
            <p:nvPr/>
          </p:nvGrpSpPr>
          <p:grpSpPr>
            <a:xfrm>
              <a:off x="6393160" y="1570903"/>
              <a:ext cx="2376264" cy="4572510"/>
              <a:chOff x="6033120" y="1340768"/>
              <a:chExt cx="2376264" cy="45725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0A257B2-E3D3-4D1E-A142-C1410FE1E225}"/>
                  </a:ext>
                </a:extLst>
              </p:cNvPr>
              <p:cNvGrpSpPr/>
              <p:nvPr/>
            </p:nvGrpSpPr>
            <p:grpSpPr>
              <a:xfrm>
                <a:off x="6033120" y="1340768"/>
                <a:ext cx="2376264" cy="3096344"/>
                <a:chOff x="3512840" y="2348880"/>
                <a:chExt cx="2376264" cy="3096344"/>
              </a:xfrm>
            </p:grpSpPr>
            <p:pic>
              <p:nvPicPr>
                <p:cNvPr id="25" name="Picture 4" descr="comment icon에 대한 이미지 검색결과">
                  <a:extLst>
                    <a:ext uri="{FF2B5EF4-FFF2-40B4-BE49-F238E27FC236}">
                      <a16:creationId xmlns:a16="http://schemas.microsoft.com/office/drawing/2014/main" id="{DC667881-E1BC-43E8-822B-45D1EB071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24" t="7749" r="26328" b="8950"/>
                <a:stretch/>
              </p:blipFill>
              <p:spPr bwMode="auto">
                <a:xfrm>
                  <a:off x="3512840" y="2348880"/>
                  <a:ext cx="2376264" cy="3096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F343BA5-BA53-45FB-838F-46F444CB4360}"/>
                    </a:ext>
                  </a:extLst>
                </p:cNvPr>
                <p:cNvSpPr/>
                <p:nvPr/>
              </p:nvSpPr>
              <p:spPr>
                <a:xfrm>
                  <a:off x="3670778" y="2576852"/>
                  <a:ext cx="72008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Vladimir Script" panose="03050402040407070305" pitchFamily="66" charset="0"/>
                    </a:rPr>
                    <a:t>B4M</a:t>
                  </a:r>
                  <a:endParaRPr lang="ko-KR" alt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endParaRPr>
                </a:p>
              </p:txBody>
            </p:sp>
          </p:grpSp>
          <p:pic>
            <p:nvPicPr>
              <p:cNvPr id="28" name="Picture 4" descr="comment icon에 대한 이미지 검색결과">
                <a:extLst>
                  <a:ext uri="{FF2B5EF4-FFF2-40B4-BE49-F238E27FC236}">
                    <a16:creationId xmlns:a16="http://schemas.microsoft.com/office/drawing/2014/main" id="{51463CBB-4DDA-4539-9044-130899B70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8950"/>
              <a:stretch/>
            </p:blipFill>
            <p:spPr bwMode="auto">
              <a:xfrm>
                <a:off x="6033120" y="5697254"/>
                <a:ext cx="2376264" cy="216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omment icon에 대한 이미지 검색결과">
                <a:extLst>
                  <a:ext uri="{FF2B5EF4-FFF2-40B4-BE49-F238E27FC236}">
                    <a16:creationId xmlns:a16="http://schemas.microsoft.com/office/drawing/2014/main" id="{E724B639-7FD0-4907-B245-15A26CB62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10566"/>
              <a:stretch/>
            </p:blipFill>
            <p:spPr bwMode="auto">
              <a:xfrm>
                <a:off x="6033120" y="1988840"/>
                <a:ext cx="2376264" cy="3710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364" name="Picture 4" descr="news feed icon에 대한 이미지 검색결과">
              <a:extLst>
                <a:ext uri="{FF2B5EF4-FFF2-40B4-BE49-F238E27FC236}">
                  <a16:creationId xmlns:a16="http://schemas.microsoft.com/office/drawing/2014/main" id="{39A4850D-E8F9-4CE2-A485-260DE2818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52900" y="2311780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news feed icon에 대한 이미지 검색결과">
              <a:extLst>
                <a:ext uri="{FF2B5EF4-FFF2-40B4-BE49-F238E27FC236}">
                  <a16:creationId xmlns:a16="http://schemas.microsoft.com/office/drawing/2014/main" id="{F2FC8BB4-8316-46EA-AB5F-A024EF2A3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8289" y="303100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news feed icon에 대한 이미지 검색결과">
              <a:extLst>
                <a:ext uri="{FF2B5EF4-FFF2-40B4-BE49-F238E27FC236}">
                  <a16:creationId xmlns:a16="http://schemas.microsoft.com/office/drawing/2014/main" id="{949CEBA7-8720-4EAE-BE76-D6AD1684D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47747" y="3756108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news feed icon에 대한 이미지 검색결과">
              <a:extLst>
                <a:ext uri="{FF2B5EF4-FFF2-40B4-BE49-F238E27FC236}">
                  <a16:creationId xmlns:a16="http://schemas.microsoft.com/office/drawing/2014/main" id="{B7CF3674-6782-4480-B4A8-A9F944217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3136" y="4475337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news feed icon에 대한 이미지 검색결과">
              <a:extLst>
                <a:ext uri="{FF2B5EF4-FFF2-40B4-BE49-F238E27FC236}">
                  <a16:creationId xmlns:a16="http://schemas.microsoft.com/office/drawing/2014/main" id="{9278132A-0797-4E1C-AF08-52BD2B1EC4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62531" y="519182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0" descr="arrow icon에 대한 이미지 검색결과">
            <a:extLst>
              <a:ext uri="{FF2B5EF4-FFF2-40B4-BE49-F238E27FC236}">
                <a16:creationId xmlns:a16="http://schemas.microsoft.com/office/drawing/2014/main" id="{459ECD72-ABD8-4FFE-A050-DCD832AF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79" y="348113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9C187F-D461-4139-938D-B0DC28F7365C}"/>
              </a:ext>
            </a:extLst>
          </p:cNvPr>
          <p:cNvSpPr txBox="1"/>
          <p:nvPr/>
        </p:nvSpPr>
        <p:spPr>
          <a:xfrm>
            <a:off x="2030413" y="5859500"/>
            <a:ext cx="281841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방식으로 사진 등록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1BCD0F-918E-4D7D-A2CB-ACE4E4B270F6}"/>
              </a:ext>
            </a:extLst>
          </p:cNvPr>
          <p:cNvSpPr txBox="1"/>
          <p:nvPr/>
        </p:nvSpPr>
        <p:spPr>
          <a:xfrm>
            <a:off x="5939400" y="5870631"/>
            <a:ext cx="331226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탭에서 친구의 사진 열람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E4076-23F6-4A21-B611-6594A8C17C5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B17B2-1E15-4278-AB4C-2B5BFDF3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62" y="1284944"/>
            <a:ext cx="2318022" cy="2376264"/>
          </a:xfrm>
          <a:prstGeom prst="rect">
            <a:avLst/>
          </a:prstGeom>
        </p:spPr>
      </p:pic>
      <p:pic>
        <p:nvPicPr>
          <p:cNvPr id="14338" name="Picture 2" descr="social network icon에 대한 이미지 검색결과">
            <a:extLst>
              <a:ext uri="{FF2B5EF4-FFF2-40B4-BE49-F238E27FC236}">
                <a16:creationId xmlns:a16="http://schemas.microsoft.com/office/drawing/2014/main" id="{FB124C0F-E3A7-4552-A7B2-12E789B2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64" y="3880586"/>
            <a:ext cx="2365530" cy="23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lus icon에 대한 이미지 검색결과">
            <a:extLst>
              <a:ext uri="{FF2B5EF4-FFF2-40B4-BE49-F238E27FC236}">
                <a16:creationId xmlns:a16="http://schemas.microsoft.com/office/drawing/2014/main" id="{3F5B1826-B294-4D24-AFB8-92137EAF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43" y="3458551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ustomization icon에 대한 이미지 검색결과">
            <a:extLst>
              <a:ext uri="{FF2B5EF4-FFF2-40B4-BE49-F238E27FC236}">
                <a16:creationId xmlns:a16="http://schemas.microsoft.com/office/drawing/2014/main" id="{22A0787F-2805-4DFD-A088-47EA85D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31" y="246301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5E4CB-845D-42B2-A872-A9449CA4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94" t="6958" r="11846" b="9123"/>
          <a:stretch/>
        </p:blipFill>
        <p:spPr>
          <a:xfrm flipH="1">
            <a:off x="424746" y="2780928"/>
            <a:ext cx="2105628" cy="2199317"/>
          </a:xfrm>
          <a:prstGeom prst="rect">
            <a:avLst/>
          </a:prstGeom>
        </p:spPr>
      </p:pic>
      <p:pic>
        <p:nvPicPr>
          <p:cNvPr id="13" name="Picture 10" descr="arrow icon에 대한 이미지 검색결과">
            <a:extLst>
              <a:ext uri="{FF2B5EF4-FFF2-40B4-BE49-F238E27FC236}">
                <a16:creationId xmlns:a16="http://schemas.microsoft.com/office/drawing/2014/main" id="{CEE6C4EB-29FE-4531-9F55-EF4C801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88" y="3605609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0297BC-96E6-4921-AF44-59F0CFFEE8C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45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682786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피드백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답변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2417</Words>
  <Application>Microsoft Office PowerPoint</Application>
  <PresentationFormat>A4 용지(210x297mm)</PresentationFormat>
  <Paragraphs>352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HY헤드라인M</vt:lpstr>
      <vt:lpstr>나눔스퀘어라운드 ExtraBold</vt:lpstr>
      <vt:lpstr>휴먼아미체</vt:lpstr>
      <vt:lpstr>Vladimir Script</vt:lpstr>
      <vt:lpstr>휴먼매직체</vt:lpstr>
      <vt:lpstr>나눔스퀘어라운드 Bold</vt:lpstr>
      <vt:lpstr>Arial</vt:lpstr>
      <vt:lpstr>휴먼둥근헤드라인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JeongBin</cp:lastModifiedBy>
  <cp:revision>184</cp:revision>
  <dcterms:created xsi:type="dcterms:W3CDTF">2014-08-30T22:01:36Z</dcterms:created>
  <dcterms:modified xsi:type="dcterms:W3CDTF">2019-10-07T17:20:56Z</dcterms:modified>
</cp:coreProperties>
</file>